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56" r:id="rId2"/>
    <p:sldId id="272" r:id="rId3"/>
    <p:sldId id="257" r:id="rId4"/>
    <p:sldId id="258" r:id="rId5"/>
    <p:sldId id="268" r:id="rId6"/>
    <p:sldId id="270" r:id="rId7"/>
    <p:sldId id="271" r:id="rId8"/>
    <p:sldId id="265" r:id="rId9"/>
  </p:sldIdLst>
  <p:sldSz cx="9144000" cy="6858000" type="screen4x3"/>
  <p:notesSz cx="6934200" cy="9220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128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4820" cy="461010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27775" y="0"/>
            <a:ext cx="3004820" cy="461010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r">
              <a:defRPr sz="1200"/>
            </a:lvl1pPr>
          </a:lstStyle>
          <a:p>
            <a:fld id="{1F0ACB94-9472-42EE-80BA-E0F9558B60BB}" type="datetimeFigureOut">
              <a:rPr lang="en-US" smtClean="0"/>
              <a:t>7/25/2018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2050" y="692150"/>
            <a:ext cx="4610100" cy="3457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09" tIns="46154" rIns="92309" bIns="4615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3420" y="4379595"/>
            <a:ext cx="5547360" cy="4149090"/>
          </a:xfrm>
          <a:prstGeom prst="rect">
            <a:avLst/>
          </a:prstGeom>
        </p:spPr>
        <p:txBody>
          <a:bodyPr vert="horz" lIns="92309" tIns="46154" rIns="92309" bIns="4615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57590"/>
            <a:ext cx="3004820" cy="461010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27775" y="8757590"/>
            <a:ext cx="3004820" cy="461010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r">
              <a:defRPr sz="1200"/>
            </a:lvl1pPr>
          </a:lstStyle>
          <a:p>
            <a:fld id="{A2B27524-10B1-4138-940E-27014A7FF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5982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Book by George</a:t>
            </a:r>
            <a:r>
              <a:rPr lang="en-US" baseline="0" dirty="0" smtClean="0"/>
              <a:t> J. Sanchez</a:t>
            </a:r>
            <a:r>
              <a:rPr lang="en-US" dirty="0" smtClean="0"/>
              <a:t> / Oxford</a:t>
            </a:r>
            <a:r>
              <a:rPr lang="en-US" baseline="0" dirty="0" smtClean="0"/>
              <a:t> University</a:t>
            </a:r>
            <a:r>
              <a:rPr lang="en-US" dirty="0" smtClean="0"/>
              <a:t> Press.</a:t>
            </a:r>
            <a:r>
              <a:rPr lang="en-US" baseline="0" dirty="0" smtClean="0"/>
              <a:t> 1993, 367 pgs.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B27524-10B1-4138-940E-27014A7FF49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4838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B27524-10B1-4138-940E-27014A7FF49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0931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Homeland in many cases WAS what is now U.S. territory – Mexico lost its Northern Territories (Colorado, Utah, Nevada, Texas,</a:t>
            </a:r>
            <a:r>
              <a:rPr lang="en-US" baseline="0" dirty="0" smtClean="0"/>
              <a:t> New Mexico, Arizona, and Southern California) to</a:t>
            </a:r>
            <a:r>
              <a:rPr lang="en-US" dirty="0" smtClean="0"/>
              <a:t> the Mexican-American War. On</a:t>
            </a:r>
            <a:r>
              <a:rPr lang="en-US" baseline="0" dirty="0" smtClean="0"/>
              <a:t> July 4</a:t>
            </a:r>
            <a:r>
              <a:rPr lang="en-US" baseline="30000" dirty="0" smtClean="0"/>
              <a:t>th</a:t>
            </a:r>
            <a:r>
              <a:rPr lang="en-US" baseline="0" dirty="0" smtClean="0"/>
              <a:t>, 1848,</a:t>
            </a:r>
            <a:r>
              <a:rPr lang="en-US" dirty="0">
                <a:solidFill>
                  <a:prstClr val="black"/>
                </a:solidFill>
              </a:rPr>
              <a:t> with the ratification of the Treaty of Guadalupe Hidalgo by the Mexican Congress,</a:t>
            </a:r>
            <a:r>
              <a:rPr lang="en-US" baseline="0" dirty="0" smtClean="0"/>
              <a:t> these v</a:t>
            </a:r>
            <a:r>
              <a:rPr lang="en-US" dirty="0" smtClean="0"/>
              <a:t>ast</a:t>
            </a:r>
            <a:r>
              <a:rPr lang="en-US" baseline="0" dirty="0" smtClean="0"/>
              <a:t> </a:t>
            </a:r>
            <a:r>
              <a:rPr lang="en-US" dirty="0" smtClean="0"/>
              <a:t>new territories were incorporated as part of the United States. Mexico got $15M out of the surrender, insufficient</a:t>
            </a:r>
            <a:r>
              <a:rPr lang="en-US" baseline="0" dirty="0" smtClean="0"/>
              <a:t> to replace lost population and destroyed infrastructure. </a:t>
            </a:r>
            <a:r>
              <a:rPr lang="en-US" dirty="0" smtClean="0"/>
              <a:t>These shifting post-war borders wreaked havoc among the northern Mexican population, which</a:t>
            </a:r>
            <a:r>
              <a:rPr lang="en-US" baseline="0" dirty="0" smtClean="0"/>
              <a:t> </a:t>
            </a:r>
            <a:r>
              <a:rPr lang="en-US" dirty="0" smtClean="0"/>
              <a:t>included ranchers, farmers</a:t>
            </a:r>
            <a:r>
              <a:rPr lang="en-US" baseline="0" dirty="0" smtClean="0"/>
              <a:t> and miners.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B27524-10B1-4138-940E-27014A7FF49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7926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* Heavy U.S.</a:t>
            </a:r>
            <a:r>
              <a:rPr lang="en-US" baseline="0" dirty="0" smtClean="0"/>
              <a:t> investment into Mexican railways by American industrial tycoons, turning Mexico into an economic appendage of the United States.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B27524-10B1-4138-940E-27014A7FF49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4746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*Editorial</a:t>
            </a:r>
            <a:r>
              <a:rPr lang="en-US" baseline="0" dirty="0" smtClean="0"/>
              <a:t> in La Opinion of Mexico City, June 21, 1930.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B27524-10B1-4138-940E-27014A7FF49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5608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B27524-10B1-4138-940E-27014A7FF49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8191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B27524-10B1-4138-940E-27014A7FF49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9305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B27524-10B1-4138-940E-27014A7FF49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0528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F5226-D4D1-40A3-9B0C-85BFCF8E0DEA}" type="datetime1">
              <a:rPr lang="en-US" smtClean="0"/>
              <a:t>7/25/2018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13598-B4AB-4CBD-BB11-A7E8D04BD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780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F2522-C2EA-458D-A851-18B4ECB083D4}" type="datetime1">
              <a:rPr lang="en-US" smtClean="0"/>
              <a:t>7/25/2018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13598-B4AB-4CBD-BB11-A7E8D04BD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974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AA8F5-9B08-45F0-9716-2F963C0F5824}" type="datetime1">
              <a:rPr lang="en-US" smtClean="0"/>
              <a:t>7/25/2018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13598-B4AB-4CBD-BB11-A7E8D04BD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079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62923-6730-4BC8-94B4-D641A8F2D4D2}" type="datetime1">
              <a:rPr lang="en-US" smtClean="0"/>
              <a:t>7/25/2018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13598-B4AB-4CBD-BB11-A7E8D04BD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245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2267F-405A-48E8-803C-E24212F7211C}" type="datetime1">
              <a:rPr lang="en-US" smtClean="0"/>
              <a:t>7/25/2018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13598-B4AB-4CBD-BB11-A7E8D04BD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85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D8B9D-7535-47CD-A5B2-6CBCA8B19DF2}" type="datetime1">
              <a:rPr lang="en-US" smtClean="0"/>
              <a:t>7/25/2018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13598-B4AB-4CBD-BB11-A7E8D04BD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310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298A5-EDD0-4DFF-BDF6-03FABE051D7E}" type="datetime1">
              <a:rPr lang="en-US" smtClean="0"/>
              <a:t>7/25/2018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13598-B4AB-4CBD-BB11-A7E8D04BD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893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F0F65-BCF7-415C-A05D-7E2D3F6B7354}" type="datetime1">
              <a:rPr lang="en-US" smtClean="0"/>
              <a:t>7/25/2018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13598-B4AB-4CBD-BB11-A7E8D04BD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774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45C44-34A5-4B71-B2AD-FB3E9DA977AE}" type="datetime1">
              <a:rPr lang="en-US" smtClean="0"/>
              <a:t>7/25/2018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13598-B4AB-4CBD-BB11-A7E8D04BD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155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62EA5-0937-4F67-B316-0C1830A46A75}" type="datetime1">
              <a:rPr lang="en-US" smtClean="0"/>
              <a:t>7/25/2018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13598-B4AB-4CBD-BB11-A7E8D04BD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772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E37BA-0037-451D-A043-733B58878D98}" type="datetime1">
              <a:rPr lang="en-US" smtClean="0"/>
              <a:t>7/25/2018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13598-B4AB-4CBD-BB11-A7E8D04BD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455868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3E37BA-0037-451D-A043-733B58878D98}" type="datetime1">
              <a:rPr lang="en-US" smtClean="0"/>
              <a:t>7/25/2018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A13598-B4AB-4CBD-BB11-A7E8D04BD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44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xckD780EYOY" TargetMode="External"/><Relationship Id="rId4" Type="http://schemas.openxmlformats.org/officeDocument/2006/relationships/hyperlink" Target="https://www.youtube.com/watch?v=KxtThBTf0sI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98601" y="1756615"/>
            <a:ext cx="5835100" cy="120430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Becoming Mexican American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875607" y="2630918"/>
            <a:ext cx="7473103" cy="846104"/>
          </a:xfrm>
        </p:spPr>
        <p:txBody>
          <a:bodyPr>
            <a:noAutofit/>
          </a:bodyPr>
          <a:lstStyle/>
          <a:p>
            <a:r>
              <a:rPr lang="en-US" sz="2000" dirty="0"/>
              <a:t>Race </a:t>
            </a:r>
            <a:r>
              <a:rPr lang="en-US" sz="2000" dirty="0" smtClean="0"/>
              <a:t>and Ethnicity, Culture, and Identity in Chicano Los Angeles 1900 - 1945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13598-B4AB-4CBD-BB11-A7E8D04BD9E5}" type="slidenum">
              <a:rPr lang="en-US" smtClean="0"/>
              <a:t>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800600" y="5181600"/>
            <a:ext cx="3657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George J. Sanchez</a:t>
            </a:r>
            <a:endParaRPr lang="en-US" sz="28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9138" y="339468"/>
            <a:ext cx="2257425" cy="20193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48375" y="3200400"/>
            <a:ext cx="24669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12200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4512" y="76200"/>
            <a:ext cx="7886700" cy="533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Mexico – historical sketch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685800"/>
            <a:ext cx="8534400" cy="59436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Pre-Colombian – </a:t>
            </a:r>
            <a:r>
              <a:rPr lang="en-US" dirty="0" err="1" smtClean="0"/>
              <a:t>Olmecas</a:t>
            </a:r>
            <a:r>
              <a:rPr lang="en-US" dirty="0" smtClean="0"/>
              <a:t> 3,000 B.C. / Aztec Empire (</a:t>
            </a:r>
            <a:r>
              <a:rPr lang="en-US" dirty="0" err="1" smtClean="0"/>
              <a:t>Tenochtitlán</a:t>
            </a:r>
            <a:r>
              <a:rPr lang="en-US" dirty="0" smtClean="0"/>
              <a:t> in 16</a:t>
            </a:r>
            <a:r>
              <a:rPr lang="en-US" baseline="30000" dirty="0" smtClean="0"/>
              <a:t>th</a:t>
            </a:r>
            <a:r>
              <a:rPr lang="en-US" dirty="0" smtClean="0"/>
              <a:t> Century)</a:t>
            </a:r>
          </a:p>
          <a:p>
            <a:r>
              <a:rPr lang="en-US" dirty="0" smtClean="0"/>
              <a:t>Spanish Conquest </a:t>
            </a:r>
            <a:r>
              <a:rPr lang="en-US" dirty="0"/>
              <a:t>– Cortés </a:t>
            </a:r>
            <a:r>
              <a:rPr lang="en-US" dirty="0" smtClean="0"/>
              <a:t>vs. </a:t>
            </a:r>
            <a:r>
              <a:rPr lang="en-US" dirty="0" err="1" smtClean="0"/>
              <a:t>Moctezuma</a:t>
            </a:r>
            <a:r>
              <a:rPr lang="en-US" dirty="0" smtClean="0"/>
              <a:t> 16</a:t>
            </a:r>
            <a:r>
              <a:rPr lang="en-US" baseline="30000" dirty="0" smtClean="0"/>
              <a:t>th</a:t>
            </a:r>
            <a:r>
              <a:rPr lang="en-US" dirty="0" smtClean="0"/>
              <a:t> – 17</a:t>
            </a:r>
            <a:r>
              <a:rPr lang="en-US" baseline="30000" dirty="0" smtClean="0"/>
              <a:t>th</a:t>
            </a:r>
            <a:r>
              <a:rPr lang="en-US" dirty="0" smtClean="0"/>
              <a:t> Centuries / Mexico City</a:t>
            </a:r>
          </a:p>
          <a:p>
            <a:r>
              <a:rPr lang="en-US" dirty="0" smtClean="0"/>
              <a:t>Colonial Vice-kingdom (</a:t>
            </a:r>
            <a:r>
              <a:rPr lang="en-US" dirty="0" err="1" smtClean="0"/>
              <a:t>Virrey</a:t>
            </a:r>
            <a:r>
              <a:rPr lang="en-US" dirty="0" smtClean="0"/>
              <a:t> de </a:t>
            </a:r>
            <a:r>
              <a:rPr lang="es-ES" dirty="0"/>
              <a:t>Nueva </a:t>
            </a:r>
            <a:r>
              <a:rPr lang="es-ES" dirty="0" smtClean="0"/>
              <a:t>España</a:t>
            </a:r>
            <a:r>
              <a:rPr lang="en-US" dirty="0" smtClean="0"/>
              <a:t>):  1535 – 1808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Mexican Independence (from Spain) 1821</a:t>
            </a:r>
          </a:p>
          <a:p>
            <a:r>
              <a:rPr lang="en-US" dirty="0" smtClean="0"/>
              <a:t>Mexican Northern Territories (TX to CA) WAR – 1845-48 (6,000M vs 13,000US)</a:t>
            </a:r>
          </a:p>
          <a:p>
            <a:pPr lvl="1"/>
            <a:r>
              <a:rPr lang="en-US" dirty="0" smtClean="0"/>
              <a:t>Treaty of Cahuenga, signed in Los Angeles in 1847 (Polk)</a:t>
            </a:r>
          </a:p>
          <a:p>
            <a:r>
              <a:rPr lang="en-US" dirty="0" smtClean="0"/>
              <a:t>U.S. Invasion of Veracruz (Halls of </a:t>
            </a:r>
            <a:r>
              <a:rPr lang="en-US" dirty="0" err="1" smtClean="0"/>
              <a:t>Moctezuma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Porfirio</a:t>
            </a:r>
            <a:r>
              <a:rPr lang="en-US" dirty="0" smtClean="0"/>
              <a:t> Diaz – El </a:t>
            </a:r>
            <a:r>
              <a:rPr lang="en-US" dirty="0" err="1" smtClean="0"/>
              <a:t>Porfiriato</a:t>
            </a:r>
            <a:r>
              <a:rPr lang="en-US" dirty="0" smtClean="0"/>
              <a:t> </a:t>
            </a:r>
            <a:r>
              <a:rPr lang="en-US" sz="1600" dirty="0" smtClean="0"/>
              <a:t>(35-yr dictatorship, U.S. Industrialization, peasant expropriation)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r>
              <a:rPr lang="en-US" dirty="0" smtClean="0">
                <a:solidFill>
                  <a:prstClr val="black"/>
                </a:solidFill>
              </a:rPr>
              <a:t>The </a:t>
            </a:r>
            <a:r>
              <a:rPr lang="en-US" dirty="0">
                <a:solidFill>
                  <a:prstClr val="black"/>
                </a:solidFill>
              </a:rPr>
              <a:t>Zimmerman Telegram – 1917</a:t>
            </a:r>
            <a:r>
              <a:rPr lang="en-US" sz="1800" dirty="0">
                <a:solidFill>
                  <a:prstClr val="black"/>
                </a:solidFill>
              </a:rPr>
              <a:t>, Kaiser Wilhelm offer to Mexico (U.S. Territory) for allegiance</a:t>
            </a:r>
            <a:endParaRPr lang="en-US" sz="1800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13598-B4AB-4CBD-BB11-A7E8D04BD9E5}" type="slidenum">
              <a:rPr lang="en-US" smtClean="0"/>
              <a:t>2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1600200"/>
            <a:ext cx="6096000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75942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25474"/>
          </a:xfrm>
        </p:spPr>
        <p:txBody>
          <a:bodyPr/>
          <a:lstStyle/>
          <a:p>
            <a:r>
              <a:rPr lang="en-US" dirty="0" smtClean="0"/>
              <a:t>Table of 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112" y="1295400"/>
            <a:ext cx="8458200" cy="5452572"/>
          </a:xfrm>
        </p:spPr>
        <p:txBody>
          <a:bodyPr>
            <a:normAutofit/>
          </a:bodyPr>
          <a:lstStyle/>
          <a:p>
            <a:r>
              <a:rPr lang="en-US" sz="2800" dirty="0"/>
              <a:t> 1. </a:t>
            </a:r>
            <a:r>
              <a:rPr lang="en-US" sz="2800" dirty="0" smtClean="0"/>
              <a:t>Crossing Borders 			17 – 86</a:t>
            </a:r>
          </a:p>
          <a:p>
            <a:endParaRPr lang="en-US" sz="2800" dirty="0"/>
          </a:p>
          <a:p>
            <a:r>
              <a:rPr lang="en-US" sz="2800" dirty="0"/>
              <a:t> 2. </a:t>
            </a:r>
            <a:r>
              <a:rPr lang="en-US" sz="2800" dirty="0" smtClean="0"/>
              <a:t>Divided Loyalties 			87 – 128</a:t>
            </a:r>
          </a:p>
          <a:p>
            <a:endParaRPr lang="en-US" sz="2800" dirty="0"/>
          </a:p>
          <a:p>
            <a:r>
              <a:rPr lang="en-US" sz="2800" dirty="0"/>
              <a:t> 3. </a:t>
            </a:r>
            <a:r>
              <a:rPr lang="en-US" sz="2800" dirty="0" smtClean="0"/>
              <a:t>Shifting Homelands			129 - 208 </a:t>
            </a:r>
          </a:p>
          <a:p>
            <a:endParaRPr lang="en-US" sz="2800" dirty="0"/>
          </a:p>
          <a:p>
            <a:r>
              <a:rPr lang="en-US" sz="2800" dirty="0"/>
              <a:t> 4. </a:t>
            </a:r>
            <a:r>
              <a:rPr lang="en-US" sz="2800" dirty="0" smtClean="0"/>
              <a:t>Ambivalent Americanism		209 - 253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13598-B4AB-4CBD-BB11-A7E8D04BD9E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453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46355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1. CROSSING Borders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685800" y="6230829"/>
            <a:ext cx="776101" cy="442913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96740" y="6422282"/>
            <a:ext cx="502920" cy="502920"/>
          </a:xfrm>
        </p:spPr>
        <p:txBody>
          <a:bodyPr/>
          <a:lstStyle/>
          <a:p>
            <a:fld id="{DCA13598-B4AB-4CBD-BB11-A7E8D04BD9E5}" type="slidenum">
              <a:rPr lang="en-US" smtClean="0"/>
              <a:t>4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6287139"/>
            <a:ext cx="695325" cy="4669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533399" y="990600"/>
            <a:ext cx="8315325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By 1900, nearly ONE and a Half Million Mexicans (a TENTH of the population) had emigrated to USA, disrupting the Mexican economy even further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Early 1900’s vast expanses of irrigated farmlands were built in the Southwest; mining in AZ, CO, OK and CA; curtailment of Euro &amp; Asian immigration = MORE Mexican immigrants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USA – Mexico railways* = labor shuttles into San Antonio – New Orleans, El Paso, Tucson, and San Diego – Los Angeles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Major disruption (small farmers, muleteers, millers, craftsmen disappeared to industrial farming, railways, food processing factories, manufacturing) = AMERICANIZATION of the 19</a:t>
            </a:r>
            <a:r>
              <a:rPr lang="en-US" baseline="30000" dirty="0" smtClean="0"/>
              <a:t>th</a:t>
            </a:r>
            <a:r>
              <a:rPr lang="en-US" dirty="0" smtClean="0"/>
              <a:t> century Mexican society, </a:t>
            </a:r>
            <a:r>
              <a:rPr lang="en-US" b="1" dirty="0" err="1" smtClean="0"/>
              <a:t>Porfirio</a:t>
            </a:r>
            <a:r>
              <a:rPr lang="en-US" b="1" dirty="0" smtClean="0"/>
              <a:t> Diaz’ vision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El Paso, 1910: “Just give your name and where you were going.” Inspectors were only concerned about Chinese and LPC’s (</a:t>
            </a:r>
            <a:r>
              <a:rPr lang="en-US" i="1" dirty="0" smtClean="0"/>
              <a:t>Likely to Become a Public Charge</a:t>
            </a:r>
            <a:r>
              <a:rPr lang="en-US" dirty="0" smtClean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All about remittances – mostly male laborers, traded through Labor Agencies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By 1917 bathing/de-lousing/vaccination was implemented by Public Health Svc.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Immigration Act of 1917 = Head Tax = Spike in Illegal Immigration and NO Return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Los Angeles as Hub – by 1930’s MOST Mexican Settlers into LA had been in USA for over 5 years, and RE-settled into LA from working in Texas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Los Angeles was a haven for Anglo-Saxons into CA: West=Anglo / East=Mex-</a:t>
            </a:r>
            <a:r>
              <a:rPr lang="en-US" dirty="0" err="1" smtClean="0"/>
              <a:t>tex</a:t>
            </a:r>
            <a:r>
              <a:rPr lang="en-US" dirty="0" smtClean="0"/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17439624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13598-B4AB-4CBD-BB11-A7E8D04BD9E5}" type="slidenum">
              <a:rPr lang="en-US" smtClean="0"/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52400" y="304800"/>
            <a:ext cx="8839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Franklin Gothic Book" panose="020B0503020102020204" pitchFamily="34" charset="0"/>
              </a:rPr>
              <a:t>2. DIVIDED LOYALTIES</a:t>
            </a:r>
          </a:p>
          <a:p>
            <a:endParaRPr lang="en-US" b="1" dirty="0"/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52400" y="838200"/>
            <a:ext cx="89154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The GOAL is to one day reincorporate bi-lingual, highly skilled Mexican Americans into Mexico to produce a level of superior life*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Americanization programs were designed to transform the values of Mexican immigrant, and Mexicans, like Europeans, were seen as assimilable, unlike Asia’s Chinese and Japanese immigrants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By 1929 LA surpassed all other western cities in manufacturing = population boom, and male laborers were Americanized through their workplace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In 1920’s-30’s women immigrants in CA were Americanized through Home Teachers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Replace Mexican diet – “</a:t>
            </a:r>
            <a:r>
              <a:rPr lang="en-US" i="1" dirty="0" smtClean="0"/>
              <a:t>a child’s lunch of a folded tortilla could lead to crime</a:t>
            </a:r>
            <a:r>
              <a:rPr lang="en-US" dirty="0" smtClean="0"/>
              <a:t>” with balanced diet conducive to well-behaved, constructive citizenry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Mexican children segregated through IQ testing in English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Funding for Americanization programs vanished in the 1930’s / Renewed Mexican Ident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LA hit by Great Depression in 1930 = Movement to REPATRIATE Mexicans, Consul Rafael de la </a:t>
            </a:r>
            <a:r>
              <a:rPr lang="en-US" dirty="0" err="1" smtClean="0"/>
              <a:t>Colina</a:t>
            </a:r>
            <a:r>
              <a:rPr lang="en-US" dirty="0" smtClean="0"/>
              <a:t> / by the Trainload – 150,000 “Angelinos” in the early 1930’s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In the 40’s, LA </a:t>
            </a:r>
            <a:r>
              <a:rPr lang="en-US" dirty="0" err="1" smtClean="0"/>
              <a:t>MexicanAmerican</a:t>
            </a:r>
            <a:r>
              <a:rPr lang="en-US" dirty="0" smtClean="0"/>
              <a:t> “Chicanos” acclimated &amp; saw themselves as American citizens but preserved their “Mexican Soul” through customs, language, religion and a deeply rooted love of their native land.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70549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13598-B4AB-4CBD-BB11-A7E8D04BD9E5}" type="slidenum">
              <a:rPr lang="en-US" smtClean="0"/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52400" y="296984"/>
            <a:ext cx="8839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Franklin Gothic Book" panose="020B0503020102020204" pitchFamily="34" charset="0"/>
              </a:rPr>
              <a:t>3</a:t>
            </a:r>
            <a:r>
              <a:rPr lang="en-US" sz="2800" b="1" dirty="0" smtClean="0">
                <a:latin typeface="Franklin Gothic Book" panose="020B0503020102020204" pitchFamily="34" charset="0"/>
              </a:rPr>
              <a:t>. SHIFTING HOMELANDS</a:t>
            </a:r>
          </a:p>
          <a:p>
            <a:endParaRPr lang="en-US" b="1" dirty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52400" y="914400"/>
            <a:ext cx="8839200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Single male migrants initiated most Mexican migration, and were thus more likely to return to Mexico with funds to marry and settle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When marriage occurred in the U.S., ties to the families of origin became secondary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Mexican women migrating to the U.S. were generally confined within Mexican family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In 20’s &amp; 30’s LA, abundance of marriage partner possibilities: from different Mexican locales, American-born Chicanos, other immigrant groups, Anglo-LA (more rarely, usually immigrants from Mexico City).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Mexicans were traditionally Catholic (Spanish tradition), but during </a:t>
            </a:r>
            <a:r>
              <a:rPr lang="en-US" dirty="0" err="1" smtClean="0"/>
              <a:t>Porfiriato</a:t>
            </a:r>
            <a:r>
              <a:rPr lang="en-US" dirty="0" smtClean="0"/>
              <a:t> Protestant sects, to include Methodist, Presbyterian and Mormon, were “imported” to foster Protestant “work ethic”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CCD – Confraternity of Christian Doctrine became important, imparting “American” Catholicism, instructed in Spanish, to large Chicano communities in American “barrios”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Music “mass-culture” emerged for Chicano community, and radio producers filled dead air time to cater to Chicano audiences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New 1930’s Chicanos experienced the “dance craze”, shunned by parents – this contrasted with life in Mexico, where the youth had few outlets for juvenile expression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Vast majority of Mexican immigrants did not leave the working class, yet cultural adaptation did occur – adoption of “Tough Pride” to deal with grueling work                                                                    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 “white collar” musician class emerged to deliver Chicano music throughout LA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In late 30’s and 40’s wives and older children often became sources of supplemental income, and further, deeper integration into American society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5949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13598-B4AB-4CBD-BB11-A7E8D04BD9E5}" type="slidenum">
              <a:rPr lang="en-US" smtClean="0"/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64123" y="223391"/>
            <a:ext cx="8839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Franklin Gothic Book" panose="020B0503020102020204" pitchFamily="34" charset="0"/>
              </a:rPr>
              <a:t>4</a:t>
            </a:r>
            <a:r>
              <a:rPr lang="en-US" sz="2800" b="1" dirty="0" smtClean="0">
                <a:latin typeface="Franklin Gothic Book" panose="020B0503020102020204" pitchFamily="34" charset="0"/>
              </a:rPr>
              <a:t>. </a:t>
            </a:r>
            <a:r>
              <a:rPr lang="en-US" sz="2400" b="1" dirty="0" smtClean="0">
                <a:latin typeface="Franklin Gothic Book" panose="020B0503020102020204" pitchFamily="34" charset="0"/>
              </a:rPr>
              <a:t>AMBIVALENT AMERICANISM</a:t>
            </a:r>
          </a:p>
          <a:p>
            <a:endParaRPr lang="en-US" b="1" dirty="0"/>
          </a:p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52400" y="762000"/>
            <a:ext cx="883920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“We’re not awakening ourselves for Mexico nor the United States, but for ourselves”. </a:t>
            </a:r>
            <a:r>
              <a:rPr lang="en-US" sz="1200" dirty="0" smtClean="0"/>
              <a:t>Paul Colonel, President of the Mexican American Movement (MAM) 1938-39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Thousands of Mexican immigrants were stranded in LA without jobs in the 30’s Great Depression, and opted to repatriate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Those who didn’t became victims of new campaigns to “rid society of Mexicans to recapture American jobs”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By 1933, One Third of the U.S. workforce was unemployed = 15 MILLION workers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Vast majority of Mexican Immigrants at low-end of workforce who remained in the U.S. were unemployed and forced to rely on </a:t>
            </a:r>
            <a:r>
              <a:rPr lang="en-US" dirty="0"/>
              <a:t>welfare </a:t>
            </a:r>
            <a:r>
              <a:rPr lang="en-US" dirty="0" smtClean="0"/>
              <a:t>and charitable organizations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“Mexico llama a </a:t>
            </a:r>
            <a:r>
              <a:rPr lang="en-US" dirty="0" err="1" smtClean="0"/>
              <a:t>sus</a:t>
            </a:r>
            <a:r>
              <a:rPr lang="en-US" dirty="0" smtClean="0"/>
              <a:t> </a:t>
            </a:r>
            <a:r>
              <a:rPr lang="en-US" dirty="0" err="1" smtClean="0"/>
              <a:t>hijos</a:t>
            </a:r>
            <a:r>
              <a:rPr lang="en-US" dirty="0" smtClean="0"/>
              <a:t>” = recapture its workforce with new industrial skills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But repatriation did not work in many cases because of lack of factories/infrastructure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“Union de </a:t>
            </a:r>
            <a:r>
              <a:rPr lang="en-US" dirty="0" err="1"/>
              <a:t>R</a:t>
            </a:r>
            <a:r>
              <a:rPr lang="en-US" dirty="0" err="1" smtClean="0"/>
              <a:t>epatriados</a:t>
            </a:r>
            <a:r>
              <a:rPr lang="en-US" dirty="0" smtClean="0"/>
              <a:t> </a:t>
            </a:r>
            <a:r>
              <a:rPr lang="en-US" dirty="0" err="1" smtClean="0"/>
              <a:t>Mexicanos</a:t>
            </a:r>
            <a:r>
              <a:rPr lang="en-US" dirty="0" smtClean="0"/>
              <a:t>” urged the Mexican government to halt the program until the promises of livelihood could be met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Meanwhile, in LA, workers joined Unions to press for workers’ rights, and leaders emerged: Armando </a:t>
            </a:r>
            <a:r>
              <a:rPr lang="en-US" dirty="0" err="1" smtClean="0"/>
              <a:t>Florez</a:t>
            </a:r>
            <a:r>
              <a:rPr lang="en-US" dirty="0" smtClean="0"/>
              <a:t> for agricultural workers as Chairman of the 1933 El Monte Berry Strike Committee, a strike that succeeded when it eventually engulfed Santa Monica, Culver City, and Orange County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Union solidarity cracked the mold of racism that depressed Chicano wages, when in the late 30’s, vocal Mexican American leaders in CIO-affiliated Union Locals in LA fought for integrated Labor workforce, gaining important wage-guarantee concessions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Ambivalence and resentment reigned in the 40’s (Zoot-suit Riots!) as WW-II conscription leveled-out the American youth - Anglo, Mexican, Black, Asian, or Jewish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1507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96334"/>
            <a:ext cx="7520940" cy="548640"/>
          </a:xfrm>
        </p:spPr>
        <p:txBody>
          <a:bodyPr/>
          <a:lstStyle/>
          <a:p>
            <a:r>
              <a:rPr lang="en-US" dirty="0" smtClean="0"/>
              <a:t>WW-II Crucible: Military conscription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7480" y="1200960"/>
            <a:ext cx="3429000" cy="5138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13598-B4AB-4CBD-BB11-A7E8D04BD9E5}" type="slidenum">
              <a:rPr lang="en-US" smtClean="0"/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630680" y="744974"/>
            <a:ext cx="556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www.youtube.com/watch?v=KxtThBTf0sI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645920" y="6370320"/>
            <a:ext cx="5928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5"/>
              </a:rPr>
              <a:t>https://</a:t>
            </a:r>
            <a:r>
              <a:rPr lang="en-US" dirty="0" smtClean="0">
                <a:hlinkClick r:id="rId5"/>
              </a:rPr>
              <a:t>www.youtube.com/watch?v=xckD780EYOY</a:t>
            </a:r>
            <a:r>
              <a:rPr lang="en-US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8951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58171</TotalTime>
  <Words>1341</Words>
  <Application>Microsoft Office PowerPoint</Application>
  <PresentationFormat>On-screen Show (4:3)</PresentationFormat>
  <Paragraphs>100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Franklin Gothic Book</vt:lpstr>
      <vt:lpstr>Office Theme</vt:lpstr>
      <vt:lpstr>Becoming Mexican American</vt:lpstr>
      <vt:lpstr>Mexico – historical sketch</vt:lpstr>
      <vt:lpstr>Table of contents</vt:lpstr>
      <vt:lpstr>1. CROSSING Borders</vt:lpstr>
      <vt:lpstr>PowerPoint Presentation</vt:lpstr>
      <vt:lpstr>PowerPoint Presentation</vt:lpstr>
      <vt:lpstr>PowerPoint Presentation</vt:lpstr>
      <vt:lpstr>WW-II Crucible: Military conscription</vt:lpstr>
    </vt:vector>
  </TitlesOfParts>
  <Company>CSC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sonic color line</dc:title>
  <dc:creator>MMAKFINSKY</dc:creator>
  <cp:lastModifiedBy>MICHALM8</cp:lastModifiedBy>
  <cp:revision>99</cp:revision>
  <cp:lastPrinted>2018-07-25T09:18:11Z</cp:lastPrinted>
  <dcterms:created xsi:type="dcterms:W3CDTF">2018-02-03T16:02:54Z</dcterms:created>
  <dcterms:modified xsi:type="dcterms:W3CDTF">2018-07-25T09:43:52Z</dcterms:modified>
</cp:coreProperties>
</file>